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277" r:id="rId5"/>
    <p:sldId id="324" r:id="rId6"/>
    <p:sldId id="343" r:id="rId7"/>
    <p:sldId id="339" r:id="rId8"/>
    <p:sldId id="340" r:id="rId9"/>
    <p:sldId id="34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42" autoAdjust="0"/>
    <p:restoredTop sz="94660"/>
  </p:normalViewPr>
  <p:slideViewPr>
    <p:cSldViewPr snapToGrid="0">
      <p:cViewPr varScale="1">
        <p:scale>
          <a:sx n="99" d="100"/>
          <a:sy n="99" d="100"/>
        </p:scale>
        <p:origin x="8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C09C-9CDC-48F0-BB82-ED223F986966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6CEE3-4835-4F73-BA0B-02C09C038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BB4813B-AC42-45C9-9A5C-EC15FDC6EBFB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0EC-A26F-4543-93D2-0615B3DC5994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EDFF-009C-4E29-8CF0-DF3FC79E92FB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34ED-3E0C-4D08-85E8-CA418F221990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D1-75A2-44C5-B82B-051F5300FD7F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7993-7D30-418A-BAA0-63C815FB81C2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F8C6-9A49-46E0-827C-85F255C34061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6D15-FD4B-43B9-BA62-F37EAFB56E7D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612-1FBE-48CE-B8D3-C14DD774436F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499D-D23D-4175-A536-A1F0EFDDC8C4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69B-CD21-4A63-8B02-84AAE0A7F9BF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FEB5-E1FC-4B0F-B93C-764487A94C31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0758-2B34-4208-A12E-6C94C1F8EF4F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597E-0F3C-40C7-AA86-C9905CCB7D6C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27E-7A27-437A-A351-0629754FF2EB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5C86-93E6-451E-802C-ED03AE6862DE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784-DF79-4809-A572-07A79A436054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076038-4009-4F31-8493-9993AEEF767C}" type="datetime1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7205" y="4116110"/>
            <a:ext cx="12634153" cy="219197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algn="ctr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4400" dirty="0"/>
              <a:t>Speckle Interferometry: </a:t>
            </a:r>
            <a:br>
              <a:rPr lang="en-US" sz="4400" dirty="0"/>
            </a:br>
            <a:r>
              <a:rPr lang="en-US" sz="4400" dirty="0"/>
              <a:t>BRINGING REAL SCIENCE RESEARCH TO MASSES of STUDENTS USING SMALL TELESCOPES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351BD-4BE1-47AD-8B65-1472A3BE6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09" y="6197013"/>
            <a:ext cx="11945581" cy="931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6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>Mark harris          WITH SPECIAL Acknowledgments: russ genet, DAVE ROWE, pat boyce, RACHEL FREED</a:t>
            </a:r>
            <a:endParaRPr lang="en-US" sz="2000" b="0" i="0" dirty="0"/>
          </a:p>
        </p:txBody>
      </p:sp>
      <p:pic>
        <p:nvPicPr>
          <p:cNvPr id="6" name="Picture 5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1BF1157B-4560-19D4-7A3C-B14E5EBA8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3" r="2" b="2"/>
          <a:stretch/>
        </p:blipFill>
        <p:spPr>
          <a:xfrm>
            <a:off x="0" y="420914"/>
            <a:ext cx="5255396" cy="379915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3787C9-9D8F-7CC7-A450-84026A9BA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30404" cy="1435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B292F-840F-4ECF-D9B9-899DA4B9A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76" y="403798"/>
            <a:ext cx="3819520" cy="3794353"/>
          </a:xfrm>
          <a:prstGeom prst="rect">
            <a:avLst/>
          </a:prstGeom>
          <a:noFill/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F1185DC-BCE2-0B23-1604-7E032981E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796" y="403798"/>
            <a:ext cx="3493741" cy="3791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2ED5B9-4F43-DB5B-A32A-98DD704166D5}"/>
              </a:ext>
            </a:extLst>
          </p:cNvPr>
          <p:cNvSpPr txBox="1"/>
          <p:nvPr/>
        </p:nvSpPr>
        <p:spPr>
          <a:xfrm>
            <a:off x="4060189" y="0"/>
            <a:ext cx="410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4, 2023, AAS 242, Albuquerque, NM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EDA13F-5DC4-08B4-5C5B-F1645EF4B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0404" y="369332"/>
            <a:ext cx="88201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C9F0-9EF8-4752-9B3D-B48E0D5B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018" y="67594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SPECKLE INTERFEROMETRY – ELIMINATING ATMOSPHERIC TURBULANCE FOR ACCURATE ASTROMETRY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E3A39-1E1F-4A67-A903-98BC34C85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56266" cy="1029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03155-0FEE-51C5-8D0D-A24AC3F0A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9" y="3126494"/>
            <a:ext cx="3767487" cy="3742663"/>
          </a:xfrm>
          <a:prstGeom prst="rect">
            <a:avLst/>
          </a:prstGeom>
          <a:noFill/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338C407A-0C2A-9017-C768-847552977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805" y="3146541"/>
            <a:ext cx="3435736" cy="3728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009DB6-2567-CE95-E7B5-102058EF2714}"/>
              </a:ext>
            </a:extLst>
          </p:cNvPr>
          <p:cNvSpPr txBox="1"/>
          <p:nvPr/>
        </p:nvSpPr>
        <p:spPr>
          <a:xfrm>
            <a:off x="-284434" y="3225174"/>
            <a:ext cx="4089900" cy="28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5ms Speckle image of 53 Aqr AB with Sloan Red filter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1E207-4AC5-4E40-AF60-DF451A211E7D}"/>
              </a:ext>
            </a:extLst>
          </p:cNvPr>
          <p:cNvSpPr txBox="1"/>
          <p:nvPr/>
        </p:nvSpPr>
        <p:spPr>
          <a:xfrm>
            <a:off x="3732091" y="3220933"/>
            <a:ext cx="3482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 diffraction-limited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image of 53 Aqr AB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Amimated image of 'seeing' on Mt Fuji">
            <a:extLst>
              <a:ext uri="{FF2B5EF4-FFF2-40B4-BE49-F238E27FC236}">
                <a16:creationId xmlns:a16="http://schemas.microsoft.com/office/drawing/2014/main" id="{678563D8-8E22-17F8-70DF-C10254C7B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4" y="15727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840887-D6B6-B499-2BBC-1FE5E14DCB81}"/>
              </a:ext>
            </a:extLst>
          </p:cNvPr>
          <p:cNvSpPr txBox="1"/>
          <p:nvPr/>
        </p:nvSpPr>
        <p:spPr>
          <a:xfrm>
            <a:off x="0" y="1232462"/>
            <a:ext cx="23072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 Seeing on Mt Fuji</a:t>
            </a:r>
          </a:p>
          <a:p>
            <a:r>
              <a:rPr lang="en-US" sz="900" dirty="0"/>
              <a:t>(Courtesy Ceres MountainQuest!)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9800C7-0FFB-64D2-E3FC-7A4FEA979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759" y="3512435"/>
            <a:ext cx="2981325" cy="3238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3A32E6-C23B-65E5-4785-DD3F9871B0FF}"/>
              </a:ext>
            </a:extLst>
          </p:cNvPr>
          <p:cNvSpPr txBox="1"/>
          <p:nvPr/>
        </p:nvSpPr>
        <p:spPr>
          <a:xfrm>
            <a:off x="2425769" y="1357244"/>
            <a:ext cx="97611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technique uses Fourier analysis for image re-construction to eliminate atmospheric turbulence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Modern low-cost CMOS Cameras can take thousands of short exposure ~10-40 ms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Open-Source Software like NINA can auto-run these masses of Speckle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Speckle ToolBox (by Dave Rowe) or similar Apps to perform bi-spectrum speckle interferometry</a:t>
            </a:r>
          </a:p>
          <a:p>
            <a:r>
              <a:rPr lang="en-US" dirty="0"/>
              <a:t>      on batches of Speckle images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equipment needed is small telescope, mount, red filter, barlow and low-cost CMOS camera</a:t>
            </a:r>
          </a:p>
          <a:p>
            <a:endParaRPr lang="en-US" dirty="0"/>
          </a:p>
        </p:txBody>
      </p:sp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02C6E63C-1E03-2960-248E-CAED7AC7E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175" y="6078577"/>
            <a:ext cx="3326584" cy="796224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">
            <a:extLst>
              <a:ext uri="{FF2B5EF4-FFF2-40B4-BE49-F238E27FC236}">
                <a16:creationId xmlns:a16="http://schemas.microsoft.com/office/drawing/2014/main" id="{B354ED5A-C6F4-FF72-BC4C-77FD237BA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174" y="5183024"/>
            <a:ext cx="3326585" cy="8216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17B59A-9C15-41AF-240C-DD53CB157580}"/>
              </a:ext>
            </a:extLst>
          </p:cNvPr>
          <p:cNvSpPr txBox="1"/>
          <p:nvPr/>
        </p:nvSpPr>
        <p:spPr>
          <a:xfrm>
            <a:off x="10333139" y="3512435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(Courtesy Richard Harshaw)</a:t>
            </a:r>
          </a:p>
        </p:txBody>
      </p:sp>
    </p:spTree>
    <p:extLst>
      <p:ext uri="{BB962C8B-B14F-4D97-AF65-F5344CB8AC3E}">
        <p14:creationId xmlns:p14="http://schemas.microsoft.com/office/powerpoint/2010/main" val="78733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AD728-B12F-0EF3-6EDA-396B1E42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FABBA-EB2F-6A89-4A92-A25154E1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7" y="609600"/>
            <a:ext cx="10131425" cy="6006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CC8614-795D-ECC9-2110-03726FD95065}"/>
              </a:ext>
            </a:extLst>
          </p:cNvPr>
          <p:cNvSpPr txBox="1"/>
          <p:nvPr/>
        </p:nvSpPr>
        <p:spPr>
          <a:xfrm>
            <a:off x="2034997" y="147935"/>
            <a:ext cx="8506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WDS 04215-2544 0.5 ARCSECOND RECONSTRUCTED IMAGE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7B5B25-069F-7C58-1E76-2403F3CFD7CC}"/>
              </a:ext>
            </a:extLst>
          </p:cNvPr>
          <p:cNvSpPr/>
          <p:nvPr/>
        </p:nvSpPr>
        <p:spPr>
          <a:xfrm>
            <a:off x="3126658" y="2200836"/>
            <a:ext cx="2310582" cy="276893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glow rad="25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E4CD05-0432-F6DA-FD5B-85ADFE42C851}"/>
              </a:ext>
            </a:extLst>
          </p:cNvPr>
          <p:cNvSpPr/>
          <p:nvPr/>
        </p:nvSpPr>
        <p:spPr>
          <a:xfrm>
            <a:off x="2502310" y="4068965"/>
            <a:ext cx="2310582" cy="276893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glow rad="25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6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5AE0-D34E-BE42-8912-1254035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9258" y="-285442"/>
            <a:ext cx="13370516" cy="1456267"/>
          </a:xfrm>
        </p:spPr>
        <p:txBody>
          <a:bodyPr/>
          <a:lstStyle/>
          <a:p>
            <a:pPr algn="ctr"/>
            <a:r>
              <a:rPr lang="en-US" dirty="0"/>
              <a:t>BINARY STAR ASTROMETRY - SMALL TELESCOPE OPPORTUNITY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39A46-FE6B-F097-2663-AC51E33F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B38B6-FBC6-EAFA-A407-BC22E991265B}"/>
              </a:ext>
            </a:extLst>
          </p:cNvPr>
          <p:cNvSpPr txBox="1"/>
          <p:nvPr/>
        </p:nvSpPr>
        <p:spPr>
          <a:xfrm>
            <a:off x="758958" y="857160"/>
            <a:ext cx="1988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Courtesy: HNSKY Planetarium  &amp; NASA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11D67-4864-F3F6-4400-A29C805D4138}"/>
              </a:ext>
            </a:extLst>
          </p:cNvPr>
          <p:cNvSpPr txBox="1"/>
          <p:nvPr/>
        </p:nvSpPr>
        <p:spPr>
          <a:xfrm>
            <a:off x="3911008" y="1235991"/>
            <a:ext cx="73714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~80% </a:t>
            </a:r>
            <a:r>
              <a:rPr lang="en-US" dirty="0"/>
              <a:t>of Stars are Binary Star Systems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 155,541 systems listed in Washington Double Star Catalog,</a:t>
            </a:r>
          </a:p>
          <a:p>
            <a:r>
              <a:rPr lang="en-US" dirty="0"/>
              <a:t>      only </a:t>
            </a:r>
            <a:r>
              <a:rPr lang="en-US" sz="2400" b="1" u="sng" dirty="0"/>
              <a:t>36,653</a:t>
            </a:r>
            <a:r>
              <a:rPr lang="en-US" dirty="0"/>
              <a:t> are classified as true binary systems, 111,551 are unknown</a:t>
            </a:r>
          </a:p>
          <a:p>
            <a:r>
              <a:rPr lang="en-US" sz="900" dirty="0"/>
              <a:t>            (Courtesy WDS)</a:t>
            </a:r>
          </a:p>
          <a:p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u="sng" dirty="0"/>
              <a:t>~14M </a:t>
            </a:r>
            <a:r>
              <a:rPr lang="en-US" dirty="0"/>
              <a:t>Binary Star Candidates at Magnitude 14 or brighter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1C119-36A3-059F-1DC3-268F3A50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79" y="3455194"/>
            <a:ext cx="7353300" cy="1971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93BAE6-5DF2-5AE9-3719-BBBC5A201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679" y="5235178"/>
            <a:ext cx="5457825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37A891-6D3D-8A45-7E55-AECB0C091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" y="1087992"/>
            <a:ext cx="3295650" cy="557212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3FFFE27-2E80-2011-4481-F748FC96B0B9}"/>
              </a:ext>
            </a:extLst>
          </p:cNvPr>
          <p:cNvSpPr/>
          <p:nvPr/>
        </p:nvSpPr>
        <p:spPr>
          <a:xfrm>
            <a:off x="180079" y="5799444"/>
            <a:ext cx="3383895" cy="312034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glow rad="25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2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5AE0-D34E-BE42-8912-1254035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280" y="-373192"/>
            <a:ext cx="12667470" cy="1456267"/>
          </a:xfrm>
        </p:spPr>
        <p:txBody>
          <a:bodyPr/>
          <a:lstStyle/>
          <a:p>
            <a:pPr algn="ctr"/>
            <a:r>
              <a:rPr lang="en-US" dirty="0"/>
              <a:t>BINARY STAR ASTROMETRY - SMALL TELESCOPE OPPORTUNITY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39A46-FE6B-F097-2663-AC51E33F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483" y="428561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42BC51-CB63-6BD4-198C-97B47AD9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728" y="1300444"/>
            <a:ext cx="793355" cy="1254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C282ED-C0B6-0D5F-7B66-73957AF3D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803" y="994136"/>
            <a:ext cx="933605" cy="15604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D3FD00-8CC3-A403-BC9B-34831A582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75" y="970803"/>
            <a:ext cx="852347" cy="1589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DC2BB2-9953-EEF5-EF6B-FEB8BD852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149" y="1960879"/>
            <a:ext cx="847087" cy="536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978177-964E-8061-B108-835AFB41D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5798" y="1333965"/>
            <a:ext cx="996201" cy="1163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843578-EEE3-A751-9534-D3020B5E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491" y="667198"/>
            <a:ext cx="1144314" cy="1912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8A2B90-F21A-CAD2-4E9F-D737EA776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05225"/>
            <a:ext cx="12192000" cy="232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310804-8ABF-429C-A4FB-AB3450986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44" y="5241131"/>
            <a:ext cx="5884256" cy="157777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13E02FF-CF0F-3BDE-06C1-A8269F505675}"/>
              </a:ext>
            </a:extLst>
          </p:cNvPr>
          <p:cNvSpPr/>
          <p:nvPr/>
        </p:nvSpPr>
        <p:spPr>
          <a:xfrm>
            <a:off x="4961657" y="4718429"/>
            <a:ext cx="3383895" cy="312034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glow rad="25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292154-5858-24E3-10A2-08FC4A7B8454}"/>
              </a:ext>
            </a:extLst>
          </p:cNvPr>
          <p:cNvSpPr/>
          <p:nvPr/>
        </p:nvSpPr>
        <p:spPr>
          <a:xfrm>
            <a:off x="8817916" y="4745923"/>
            <a:ext cx="3383895" cy="312034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glow rad="25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7035EA-90B8-5741-F70F-514E5ED14B63}"/>
              </a:ext>
            </a:extLst>
          </p:cNvPr>
          <p:cNvSpPr txBox="1"/>
          <p:nvPr/>
        </p:nvSpPr>
        <p:spPr>
          <a:xfrm>
            <a:off x="231750" y="916379"/>
            <a:ext cx="403136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to multiply current</a:t>
            </a:r>
          </a:p>
          <a:p>
            <a:r>
              <a:rPr lang="en-US" dirty="0"/>
              <a:t>      WDS binaries using accurate Speckle </a:t>
            </a:r>
          </a:p>
          <a:p>
            <a:r>
              <a:rPr lang="en-US" dirty="0"/>
              <a:t>      Interferometry</a:t>
            </a:r>
          </a:p>
          <a:p>
            <a:r>
              <a:rPr lang="en-US" dirty="0"/>
              <a:t>	- by </a:t>
            </a:r>
            <a:r>
              <a:rPr lang="en-US" sz="2400" b="1" u="sng" dirty="0"/>
              <a:t>10X</a:t>
            </a:r>
            <a:r>
              <a:rPr lang="en-US" dirty="0"/>
              <a:t> with up to 14” Scopes</a:t>
            </a:r>
          </a:p>
          <a:p>
            <a:r>
              <a:rPr lang="en-US" dirty="0"/>
              <a:t>        - by </a:t>
            </a:r>
            <a:r>
              <a:rPr lang="en-US" sz="2400" b="1" u="sng" dirty="0"/>
              <a:t>90X</a:t>
            </a:r>
            <a:r>
              <a:rPr lang="en-US" dirty="0"/>
              <a:t> with up to 1M Scopes </a:t>
            </a:r>
          </a:p>
        </p:txBody>
      </p:sp>
    </p:spTree>
    <p:extLst>
      <p:ext uri="{BB962C8B-B14F-4D97-AF65-F5344CB8AC3E}">
        <p14:creationId xmlns:p14="http://schemas.microsoft.com/office/powerpoint/2010/main" val="284290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C9F0-9EF8-4752-9B3D-B48E0D5B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67" y="-3404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Wds 11151-3929 1.45 ARCSECOND RECONSTRUCTED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E3A39-1E1F-4A67-A903-98BC34C85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56266" cy="10295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0FB1E4-01D8-03FB-2BCC-EE7476A0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246" y="1029591"/>
            <a:ext cx="7631466" cy="5609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F4C04A-DDDE-3C6E-7346-A31606536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933" y="0"/>
            <a:ext cx="7476299" cy="46020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ACAA543-AF22-EFE8-CCBA-7B04AD16A310}"/>
              </a:ext>
            </a:extLst>
          </p:cNvPr>
          <p:cNvSpPr/>
          <p:nvPr/>
        </p:nvSpPr>
        <p:spPr>
          <a:xfrm>
            <a:off x="4211397" y="2957921"/>
            <a:ext cx="2218900" cy="257228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glow rad="25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7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6D5668-1971-40BB-BC7C-94C9B101AAB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E57094B-4684-420B-AFE0-4E41CA2AF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0F4A1-FC59-4361-989F-6C79533DA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 design</Template>
  <TotalTime>24193</TotalTime>
  <Words>277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Celestial</vt:lpstr>
      <vt:lpstr>Speckle Interferometry:  BRINGING REAL SCIENCE RESEARCH TO MASSES of STUDENTS USING SMALL TELESCOPES</vt:lpstr>
      <vt:lpstr>SPECKLE INTERFEROMETRY – ELIMINATING ATMOSPHERIC TURBULANCE FOR ACCURATE ASTROMETRY</vt:lpstr>
      <vt:lpstr>PowerPoint Presentation</vt:lpstr>
      <vt:lpstr>BINARY STAR ASTROMETRY - SMALL TELESCOPE OPPORTUNITY 1</vt:lpstr>
      <vt:lpstr>BINARY STAR ASTROMETRY - SMALL TELESCOPE OPPORTUNITY 2</vt:lpstr>
      <vt:lpstr>Wds 11151-3929 1.45 ARCSECOND RECONSTRUCTED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labeyrie</dc:title>
  <dc:creator>Mark Harris</dc:creator>
  <cp:lastModifiedBy>Mark</cp:lastModifiedBy>
  <cp:revision>81</cp:revision>
  <dcterms:created xsi:type="dcterms:W3CDTF">2021-10-18T22:57:40Z</dcterms:created>
  <dcterms:modified xsi:type="dcterms:W3CDTF">2023-06-03T22:38:27Z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