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b9d91deb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b9d91deb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be1f91c7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be1f91c7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be1f91c7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be1f91c7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e76b476c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e76b476c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e76b476c2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e76b476c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b9d91deb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4b9d91deb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e76b476c2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e76b476c2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b9d91deb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b9d91deb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e76b476c2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4e76b476c2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e76b476c2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e76b476c2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b9d91deb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b9d91deb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b9d91deb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b9d91deb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e76b476c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4e76b476c2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e76b476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e76b476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4e76b476c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4e76b476c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6.jpg"/><Relationship Id="rId9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43.png"/><Relationship Id="rId8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26.gif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the Next Generation of Scientists</a:t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2387050" y="4369925"/>
            <a:ext cx="481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Rachel Freed, </a:t>
            </a:r>
            <a:r>
              <a:rPr lang="en">
                <a:solidFill>
                  <a:schemeClr val="accent2"/>
                </a:solidFill>
              </a:rPr>
              <a:t>Institute</a:t>
            </a:r>
            <a:r>
              <a:rPr lang="en">
                <a:solidFill>
                  <a:schemeClr val="accent2"/>
                </a:solidFill>
              </a:rPr>
              <a:t> for Student Astronomical Research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</a:t>
            </a:r>
            <a:endParaRPr/>
          </a:p>
        </p:txBody>
      </p:sp>
      <p:pic>
        <p:nvPicPr>
          <p:cNvPr id="142" name="Google Shape;142;p23" title="Number of Student Seminar Articles in the JDSO Per Ye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4925"/>
            <a:ext cx="4284976" cy="26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 title="Percentage of JDSO articles contributed by the seminar by yea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234" y="1466375"/>
            <a:ext cx="4390364" cy="263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Self-efficacy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0" l="0" r="0" t="5979"/>
          <a:stretch/>
        </p:blipFill>
        <p:spPr>
          <a:xfrm>
            <a:off x="1536900" y="1361975"/>
            <a:ext cx="6096401" cy="32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Self-efficacy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775" y="1166874"/>
            <a:ext cx="5313249" cy="346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Transformative Experiences</a:t>
            </a:r>
            <a:endParaRPr/>
          </a:p>
        </p:txBody>
      </p:sp>
      <p:sp>
        <p:nvSpPr>
          <p:cNvPr id="161" name="Google Shape;161;p26"/>
          <p:cNvSpPr/>
          <p:nvPr/>
        </p:nvSpPr>
        <p:spPr>
          <a:xfrm>
            <a:off x="699000" y="2364051"/>
            <a:ext cx="13365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Star research seminar</a:t>
            </a:r>
            <a:endParaRPr/>
          </a:p>
        </p:txBody>
      </p:sp>
      <p:sp>
        <p:nvSpPr>
          <p:cNvPr id="162" name="Google Shape;162;p26"/>
          <p:cNvSpPr/>
          <p:nvPr/>
        </p:nvSpPr>
        <p:spPr>
          <a:xfrm>
            <a:off x="696571" y="3034462"/>
            <a:ext cx="1336500" cy="239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17C"/>
                </a:solidFill>
              </a:rPr>
              <a:t>Published</a:t>
            </a:r>
            <a:endParaRPr>
              <a:solidFill>
                <a:srgbClr val="00517C"/>
              </a:solidFill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2604000" y="2364051"/>
            <a:ext cx="13365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 seminar</a:t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2601571" y="3034462"/>
            <a:ext cx="1336500" cy="239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17C"/>
                </a:solidFill>
              </a:rPr>
              <a:t>Published</a:t>
            </a:r>
            <a:endParaRPr>
              <a:solidFill>
                <a:srgbClr val="00517C"/>
              </a:solidFill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4469671" y="1068650"/>
            <a:ext cx="14457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Speckle Interferometry</a:t>
            </a:r>
            <a:endParaRPr/>
          </a:p>
        </p:txBody>
      </p:sp>
      <p:sp>
        <p:nvSpPr>
          <p:cNvPr id="166" name="Google Shape;166;p26"/>
          <p:cNvSpPr/>
          <p:nvPr/>
        </p:nvSpPr>
        <p:spPr>
          <a:xfrm>
            <a:off x="4543442" y="1739062"/>
            <a:ext cx="1336500" cy="239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17C"/>
                </a:solidFill>
              </a:rPr>
              <a:t>Published</a:t>
            </a:r>
            <a:endParaRPr>
              <a:solidFill>
                <a:srgbClr val="00517C"/>
              </a:solidFill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4545871" y="2364051"/>
            <a:ext cx="13365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FIRO web developer</a:t>
            </a:r>
            <a:endParaRPr/>
          </a:p>
        </p:txBody>
      </p:sp>
      <p:sp>
        <p:nvSpPr>
          <p:cNvPr id="168" name="Google Shape;168;p26"/>
          <p:cNvSpPr/>
          <p:nvPr/>
        </p:nvSpPr>
        <p:spPr>
          <a:xfrm>
            <a:off x="4545871" y="3507051"/>
            <a:ext cx="13365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JDSO assistant editor</a:t>
            </a:r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6566400" y="2364050"/>
            <a:ext cx="14457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Speckle Teacher</a:t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6640171" y="3034462"/>
            <a:ext cx="1336500" cy="239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17C"/>
                </a:solidFill>
              </a:rPr>
              <a:t>Published</a:t>
            </a:r>
            <a:endParaRPr>
              <a:solidFill>
                <a:srgbClr val="00517C"/>
              </a:solidFill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6642600" y="1070923"/>
            <a:ext cx="1336500" cy="66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Conference co-organizer</a:t>
            </a:r>
            <a:endParaRPr/>
          </a:p>
        </p:txBody>
      </p:sp>
      <p:cxnSp>
        <p:nvCxnSpPr>
          <p:cNvPr id="172" name="Google Shape;172;p26"/>
          <p:cNvCxnSpPr>
            <a:stCxn id="161" idx="3"/>
            <a:endCxn id="163" idx="1"/>
          </p:cNvCxnSpPr>
          <p:nvPr/>
        </p:nvCxnSpPr>
        <p:spPr>
          <a:xfrm>
            <a:off x="2035500" y="2695851"/>
            <a:ext cx="56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6"/>
          <p:cNvCxnSpPr>
            <a:stCxn id="163" idx="3"/>
            <a:endCxn id="165" idx="1"/>
          </p:cNvCxnSpPr>
          <p:nvPr/>
        </p:nvCxnSpPr>
        <p:spPr>
          <a:xfrm flipH="1" rot="10800000">
            <a:off x="3940500" y="1400451"/>
            <a:ext cx="529200" cy="1295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6"/>
          <p:cNvCxnSpPr>
            <a:stCxn id="163" idx="3"/>
            <a:endCxn id="167" idx="1"/>
          </p:cNvCxnSpPr>
          <p:nvPr/>
        </p:nvCxnSpPr>
        <p:spPr>
          <a:xfrm>
            <a:off x="3940500" y="2695851"/>
            <a:ext cx="605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6"/>
          <p:cNvCxnSpPr>
            <a:stCxn id="165" idx="3"/>
            <a:endCxn id="171" idx="1"/>
          </p:cNvCxnSpPr>
          <p:nvPr/>
        </p:nvCxnSpPr>
        <p:spPr>
          <a:xfrm>
            <a:off x="5915371" y="1400450"/>
            <a:ext cx="727200" cy="2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6"/>
          <p:cNvCxnSpPr>
            <a:stCxn id="167" idx="3"/>
            <a:endCxn id="169" idx="1"/>
          </p:cNvCxnSpPr>
          <p:nvPr/>
        </p:nvCxnSpPr>
        <p:spPr>
          <a:xfrm>
            <a:off x="5882371" y="2695851"/>
            <a:ext cx="684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26"/>
          <p:cNvCxnSpPr>
            <a:stCxn id="165" idx="3"/>
            <a:endCxn id="169" idx="1"/>
          </p:cNvCxnSpPr>
          <p:nvPr/>
        </p:nvCxnSpPr>
        <p:spPr>
          <a:xfrm>
            <a:off x="5915371" y="1400450"/>
            <a:ext cx="651000" cy="1295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26"/>
          <p:cNvCxnSpPr>
            <a:stCxn id="163" idx="3"/>
            <a:endCxn id="168" idx="1"/>
          </p:cNvCxnSpPr>
          <p:nvPr/>
        </p:nvCxnSpPr>
        <p:spPr>
          <a:xfrm>
            <a:off x="3940500" y="2695851"/>
            <a:ext cx="605400" cy="114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38" y="3399212"/>
            <a:ext cx="1237363" cy="119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25" y="1104600"/>
            <a:ext cx="1173593" cy="11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globally</a:t>
            </a: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382419"/>
            <a:ext cx="6229720" cy="364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319" y="1382419"/>
            <a:ext cx="2571381" cy="271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8319" y="4206805"/>
            <a:ext cx="2571381" cy="813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300" y="87775"/>
            <a:ext cx="2362099" cy="128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Community-of-Practice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 rotWithShape="1">
          <a:blip r:embed="rId4">
            <a:alphaModFix/>
          </a:blip>
          <a:srcRect b="12998" l="0" r="0" t="42009"/>
          <a:stretch/>
        </p:blipFill>
        <p:spPr>
          <a:xfrm>
            <a:off x="603800" y="1253175"/>
            <a:ext cx="5809628" cy="1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828" y="1170125"/>
            <a:ext cx="2425772" cy="198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365996"/>
            <a:ext cx="2362096" cy="162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5828" y="3307462"/>
            <a:ext cx="2243518" cy="168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6896" y="3365996"/>
            <a:ext cx="2165519" cy="162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6949" y="3533800"/>
            <a:ext cx="1579749" cy="13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Community-of-Practice</a:t>
            </a:r>
            <a:endParaRPr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75" y="1091200"/>
            <a:ext cx="2783824" cy="21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650" y="2943750"/>
            <a:ext cx="2548774" cy="19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8550" y="3382150"/>
            <a:ext cx="2128876" cy="147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7251" y="518149"/>
            <a:ext cx="3193677" cy="21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25" y="1227150"/>
            <a:ext cx="2567826" cy="19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Astronomy to elevate the next generation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00" y="2032925"/>
            <a:ext cx="2959501" cy="20739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775" y="1094350"/>
            <a:ext cx="286573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education apace with innovation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25" y="1485850"/>
            <a:ext cx="1905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4525" y="1170125"/>
            <a:ext cx="3771350" cy="18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9350" y="3222350"/>
            <a:ext cx="5344725" cy="14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8275" y="1170125"/>
            <a:ext cx="2598051" cy="18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education apace with innovation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50" y="1407750"/>
            <a:ext cx="4995199" cy="25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849" y="1398725"/>
            <a:ext cx="3607751" cy="254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Maintain the connection to astronomy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51" y="1170125"/>
            <a:ext cx="2496025" cy="33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582" y="1703525"/>
            <a:ext cx="3237419" cy="242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2175" y="1474925"/>
            <a:ext cx="2174550" cy="280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31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Reaching students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10450"/>
            <a:ext cx="3603600" cy="9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007" y="1703525"/>
            <a:ext cx="3523193" cy="289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5316000" y="1194400"/>
            <a:ext cx="35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</a:t>
            </a:r>
            <a:r>
              <a:rPr lang="en">
                <a:solidFill>
                  <a:schemeClr val="dk1"/>
                </a:solidFill>
              </a:rPr>
              <a:t>terglow Access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4650" y="2246450"/>
            <a:ext cx="3185400" cy="10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2100" y="3489925"/>
            <a:ext cx="3603600" cy="11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-128" y="1844"/>
            <a:ext cx="91419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itting in a chair in front of a computer screen&#10;&#10;Description automatically generated with medium confidence" id="110" name="Google Shape;110;p20"/>
          <p:cNvPicPr preferRelativeResize="0"/>
          <p:nvPr/>
        </p:nvPicPr>
        <p:blipFill rotWithShape="1">
          <a:blip r:embed="rId3">
            <a:alphaModFix amt="40000"/>
          </a:blip>
          <a:srcRect b="3645" l="0" r="0" t="35486"/>
          <a:stretch/>
        </p:blipFill>
        <p:spPr>
          <a:xfrm>
            <a:off x="-128" y="8"/>
            <a:ext cx="6337739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>
            <p:ph type="title"/>
          </p:nvPr>
        </p:nvSpPr>
        <p:spPr>
          <a:xfrm>
            <a:off x="101600" y="177800"/>
            <a:ext cx="4724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Skynet and Afterglow Access</a:t>
            </a:r>
            <a:endParaRPr/>
          </a:p>
        </p:txBody>
      </p:sp>
      <p:pic>
        <p:nvPicPr>
          <p:cNvPr descr="A person standing in front of a screen&#10;&#10;Description automatically generated with low confidence" id="112" name="Google Shape;112;p2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17398" r="17391" t="0"/>
          <a:stretch/>
        </p:blipFill>
        <p:spPr>
          <a:xfrm>
            <a:off x="4669498" y="-1844"/>
            <a:ext cx="4472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31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programs</a:t>
            </a:r>
            <a:endParaRPr/>
          </a:p>
        </p:txBody>
      </p:sp>
      <p:pic>
        <p:nvPicPr>
          <p:cNvPr descr="InStAR Bannerl4.jpg"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5" y="1447800"/>
            <a:ext cx="4124282" cy="8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773825"/>
            <a:ext cx="285750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7077" y="1200675"/>
            <a:ext cx="2178409" cy="12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0424" y="2934000"/>
            <a:ext cx="2326928" cy="11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programs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46250" y="1485600"/>
            <a:ext cx="4354200" cy="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625"/>
              <a:t>Astronomy Research Seminar - Double Stars</a:t>
            </a:r>
            <a:endParaRPr sz="1625"/>
          </a:p>
        </p:txBody>
      </p:sp>
      <p:grpSp>
        <p:nvGrpSpPr>
          <p:cNvPr id="128" name="Google Shape;128;p22"/>
          <p:cNvGrpSpPr/>
          <p:nvPr/>
        </p:nvGrpSpPr>
        <p:grpSpPr>
          <a:xfrm>
            <a:off x="1018385" y="2029386"/>
            <a:ext cx="2138091" cy="1582292"/>
            <a:chOff x="6612650" y="1265675"/>
            <a:chExt cx="2311200" cy="1917000"/>
          </a:xfrm>
        </p:grpSpPr>
        <p:sp>
          <p:nvSpPr>
            <p:cNvPr id="129" name="Google Shape;129;p22"/>
            <p:cNvSpPr/>
            <p:nvPr/>
          </p:nvSpPr>
          <p:spPr>
            <a:xfrm>
              <a:off x="6612650" y="1265675"/>
              <a:ext cx="2311200" cy="19170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0" name="Google Shape;130;p22"/>
            <p:cNvPicPr preferRelativeResize="0"/>
            <p:nvPr/>
          </p:nvPicPr>
          <p:blipFill rotWithShape="1">
            <a:blip r:embed="rId3">
              <a:alphaModFix/>
            </a:blip>
            <a:srcRect b="41622" l="0" r="47176" t="0"/>
            <a:stretch/>
          </p:blipFill>
          <p:spPr>
            <a:xfrm>
              <a:off x="6623075" y="1287325"/>
              <a:ext cx="2261801" cy="18747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524" y="1033014"/>
            <a:ext cx="2675200" cy="13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7125" y="2958175"/>
            <a:ext cx="3210284" cy="16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5070650" y="571200"/>
            <a:ext cx="3921000" cy="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625"/>
              <a:t>Our Solar Siblings - RR Lyrae Variables</a:t>
            </a:r>
            <a:endParaRPr sz="162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625"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3428450" y="2552400"/>
            <a:ext cx="5563200" cy="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625"/>
              <a:t>Astronomy Research Experience - Speckle interferometry </a:t>
            </a:r>
            <a:endParaRPr sz="162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625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5450" y="3099350"/>
            <a:ext cx="1401791" cy="13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8611450" y="4538500"/>
            <a:ext cx="24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8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